
<file path=[Content_Types].xml><?xml version="1.0" encoding="utf-8"?>
<Types xmlns="http://schemas.openxmlformats.org/package/2006/content-types">
  <Default Extension="jpg" ContentType="image/pn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11B57F-5771-442D-B23B-F3394D1F1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A9CF88-8FB6-4DBC-8AC7-EE7DDC095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C193C3-D3DE-4167-870B-A3B0915C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4ACD4B-AA24-4C95-AB64-6F5709A9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18A2F-9A8C-4BB4-AF99-61A33708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7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BD4F4-9AFC-44C9-B298-740C0BAE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C621CA-37BB-4095-91D4-6CB51122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BF3CE6-0C3E-47AC-BA81-EE282127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B4703-8044-4DD0-B9A5-503BB77C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F2C5E3-3A4E-4BB4-91B8-F19395E4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69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92D112-8EF4-4393-BF44-488709D99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7D0672-52F0-4DA6-BE34-1058A4147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54251F-B326-49FC-B143-9564ACA6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7654E6-4A9A-4DCC-A52B-9C4544B4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8A68B1-1D48-4D19-8BBE-1A227774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3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CE953-D81B-4195-9ADC-B670F164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3CCB30-0A48-45C5-94E6-CA91C3E2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C50C4E-1A49-4B19-9ADD-FBCA0166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FCDF3E-5B5C-4138-9B2B-67F87E32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7DD0EC-BF82-4CC2-A42A-5C974A4C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32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329A2-E048-4F69-B564-37628F5F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C039AE-2422-42C2-85CE-F646E56B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F16EC3-DAAB-43F3-BF2E-5FDB8E11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62B602-623C-4174-8F3F-E88D2AA9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58161B-5179-4612-98CC-5B3BCB74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0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1182C-9DBC-4DD2-82CF-19938711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E9708-DD9C-4202-9C29-01388C2C4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717A5C-79DC-4F71-9984-74E7AE49E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D59003-3DF6-44FF-AD8E-1D228817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07C6C0-A5C8-4CF2-B08A-903BA346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C61692-D257-4D9E-BEC8-E54CD090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7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10A5E-2EBB-46E8-AC80-C7F09522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CC3E9A-4839-4DB5-9C7D-FF9B6B11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49AE2E-8C5B-455F-BD87-19DDCD59C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B44467-A25A-4CC8-B8C5-8789A5CFC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D9BAA-1477-463A-9C14-EC5BF260D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82DD9A-C6D8-4B08-A502-3CCA419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4B99B4-F369-4DD0-81F1-AE6542DF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0092DE-859B-434E-9785-A68DC32D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52748-BFCD-48A5-A893-D7645262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DF9C55-AAC6-4D01-963B-B1C5D167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F4488F-F497-49BB-8920-A0DB945C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0F3414-6B07-460C-B75F-E65F3B6D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4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FA5988-5AFA-4E05-AD85-DB986A6F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138BF6-7538-4FF6-8887-8D66B52B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9673B8-D064-4106-9090-F714DA93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54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2C679-EF43-404D-A735-C29825C3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B6B1E-0CFD-4F97-AEBF-920E17F5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E8E6BA-A077-4C9E-9240-E00CDC58D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6DCA4E-36BE-42CA-ABE0-C4EDC874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5C5A9D-1DFA-4FD2-AF84-FDF7FDF6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E13E74-34AD-46B1-BD03-BEB965FD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81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8DC4C-DE8D-4BEC-AE6F-4CBE9CC3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E566AA-C297-4E48-8967-E5FE89D1A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0264B2-5242-431B-AB54-711F8270E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B52039-5617-48E7-967E-A3272076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01758E-8DEB-439A-A891-EE0EA595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280986-F4A4-4EB9-905A-EF66C3A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BE6E17D-3A14-45F2-B22C-DA3F0235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C1EC8D-3A62-4483-89E3-1E6988C9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BDD980-D52A-4BA1-A728-74CF7AE2D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FD0D-8C6D-4092-AB3E-9A263795A536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B776A-2480-4AE6-A2E2-DD34E305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49BE4-6458-4409-A0D5-73AB7E1BD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8D26-9F80-4566-B485-96CCD0F35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6.m4a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58C78-F875-4AE5-8A01-DD445672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GLI  ARTICOLI</a:t>
            </a:r>
          </a:p>
        </p:txBody>
      </p:sp>
      <p:pic>
        <p:nvPicPr>
          <p:cNvPr id="6" name="Segnaposto contenuto 5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299B0C0E-B030-4B8B-A098-76DE8186E8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8677"/>
            <a:ext cx="5181600" cy="3725233"/>
          </a:xfrm>
        </p:spPr>
      </p:pic>
      <p:pic>
        <p:nvPicPr>
          <p:cNvPr id="8" name="Segnaposto contenuto 7" descr="Immagine che contiene cibo&#10;&#10;Descrizione generata automaticamente">
            <a:extLst>
              <a:ext uri="{FF2B5EF4-FFF2-40B4-BE49-F238E27FC236}">
                <a16:creationId xmlns:a16="http://schemas.microsoft.com/office/drawing/2014/main" id="{24169B7D-1220-42DB-96B1-5A09179A7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2782"/>
            <a:ext cx="5181600" cy="3717024"/>
          </a:xfrm>
        </p:spPr>
      </p:pic>
      <p:pic>
        <p:nvPicPr>
          <p:cNvPr id="10" name="articoli">
            <a:hlinkClick r:id="" action="ppaction://media"/>
            <a:extLst>
              <a:ext uri="{FF2B5EF4-FFF2-40B4-BE49-F238E27FC236}">
                <a16:creationId xmlns:a16="http://schemas.microsoft.com/office/drawing/2014/main" id="{7F961145-D355-4991-AE02-F0EFB433C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9800" y="73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504FD-49F6-494C-9970-6E7A6DD7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0"/>
            <a:ext cx="11722894" cy="16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Leggi e cerchia le parole che si trovano subito prima dei nomi evidenziati.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820F8946-5DDD-44B9-BE05-C54818D10A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>
          <a:xfrm>
            <a:off x="5801518" y="992187"/>
            <a:ext cx="6172200" cy="487362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024FC7-9B5B-4216-AB3F-6A5FB561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" y="2057400"/>
            <a:ext cx="6060280" cy="44862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Un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giorno</a:t>
            </a:r>
            <a:r>
              <a:rPr lang="it-IT" sz="2400" dirty="0">
                <a:latin typeface="Bookman Old Style" panose="02050604050505020204" pitchFamily="18" charset="0"/>
              </a:rPr>
              <a:t> la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gatta</a:t>
            </a:r>
            <a:r>
              <a:rPr lang="it-IT" sz="2400" dirty="0">
                <a:latin typeface="Bookman Old Style" panose="02050604050505020204" pitchFamily="18" charset="0"/>
              </a:rPr>
              <a:t> Agostina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vide un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grillo</a:t>
            </a:r>
            <a:r>
              <a:rPr lang="it-IT" sz="2400" dirty="0">
                <a:latin typeface="Bookman Old Style" panose="02050604050505020204" pitchFamily="18" charset="0"/>
              </a:rPr>
              <a:t> sopra la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cucina</a:t>
            </a:r>
            <a:r>
              <a:rPr lang="it-IT" sz="2400" dirty="0">
                <a:latin typeface="Bookman Old Style" panose="02050604050505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con una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zampa</a:t>
            </a:r>
            <a:r>
              <a:rPr lang="it-IT" sz="2400" dirty="0">
                <a:latin typeface="Bookman Old Style" panose="02050604050505020204" pitchFamily="18" charset="0"/>
              </a:rPr>
              <a:t> lo toccò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ma il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grillo</a:t>
            </a:r>
            <a:r>
              <a:rPr lang="it-IT" sz="2400" dirty="0">
                <a:latin typeface="Bookman Old Style" panose="02050604050505020204" pitchFamily="18" charset="0"/>
              </a:rPr>
              <a:t> si spaventò.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Con un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salto</a:t>
            </a:r>
            <a:r>
              <a:rPr lang="it-IT" sz="2400" dirty="0">
                <a:latin typeface="Bookman Old Style" panose="02050604050505020204" pitchFamily="18" charset="0"/>
              </a:rPr>
              <a:t> scappò via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e Agostina vide solo la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scia</a:t>
            </a:r>
            <a:r>
              <a:rPr lang="it-IT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176D023-91E2-4850-BEEC-227D14FF1D0B}"/>
              </a:ext>
            </a:extLst>
          </p:cNvPr>
          <p:cNvSpPr/>
          <p:nvPr/>
        </p:nvSpPr>
        <p:spPr>
          <a:xfrm>
            <a:off x="928687" y="2107406"/>
            <a:ext cx="535781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consegna">
            <a:hlinkClick r:id="" action="ppaction://media"/>
            <a:extLst>
              <a:ext uri="{FF2B5EF4-FFF2-40B4-BE49-F238E27FC236}">
                <a16:creationId xmlns:a16="http://schemas.microsoft.com/office/drawing/2014/main" id="{38AB54F2-EDF3-4562-ABA1-5DF545F5E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0656" y="1082675"/>
            <a:ext cx="406400" cy="406400"/>
          </a:xfrm>
          <a:prstGeom prst="rect">
            <a:avLst/>
          </a:prstGeom>
        </p:spPr>
      </p:pic>
      <p:pic>
        <p:nvPicPr>
          <p:cNvPr id="15" name="storia">
            <a:hlinkClick r:id="" action="ppaction://media"/>
            <a:extLst>
              <a:ext uri="{FF2B5EF4-FFF2-40B4-BE49-F238E27FC236}">
                <a16:creationId xmlns:a16="http://schemas.microsoft.com/office/drawing/2014/main" id="{69A5C2F1-BE44-4AAB-9984-66E453E5DB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0291" y="2279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1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504FD-49F6-494C-9970-6E7A6DD7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0"/>
            <a:ext cx="11722894" cy="16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Confronta il tuo lavoro con questo.</a:t>
            </a:r>
            <a:br>
              <a:rPr lang="it-IT" sz="2800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it-IT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820F8946-5DDD-44B9-BE05-C54818D10A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>
          <a:xfrm>
            <a:off x="5801518" y="1049337"/>
            <a:ext cx="6172200" cy="487362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024FC7-9B5B-4216-AB3F-6A5FB561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" y="2057400"/>
            <a:ext cx="6060280" cy="44862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Un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giorno</a:t>
            </a:r>
            <a:r>
              <a:rPr lang="it-IT" sz="2400" dirty="0">
                <a:latin typeface="Bookman Old Style" panose="02050604050505020204" pitchFamily="18" charset="0"/>
              </a:rPr>
              <a:t> la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gatta</a:t>
            </a:r>
            <a:r>
              <a:rPr lang="it-IT" sz="2400" dirty="0">
                <a:latin typeface="Bookman Old Style" panose="02050604050505020204" pitchFamily="18" charset="0"/>
              </a:rPr>
              <a:t> Agostina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vide un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grillo</a:t>
            </a:r>
            <a:r>
              <a:rPr lang="it-IT" sz="2400" dirty="0">
                <a:latin typeface="Bookman Old Style" panose="02050604050505020204" pitchFamily="18" charset="0"/>
              </a:rPr>
              <a:t> sopra la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cucina</a:t>
            </a:r>
            <a:r>
              <a:rPr lang="it-IT" sz="2400" dirty="0">
                <a:latin typeface="Bookman Old Style" panose="02050604050505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con una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zampa</a:t>
            </a:r>
            <a:r>
              <a:rPr lang="it-IT" sz="2400" dirty="0">
                <a:latin typeface="Bookman Old Style" panose="02050604050505020204" pitchFamily="18" charset="0"/>
              </a:rPr>
              <a:t> lo toccò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ma il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grillo</a:t>
            </a:r>
            <a:r>
              <a:rPr lang="it-IT" sz="2400" dirty="0">
                <a:latin typeface="Bookman Old Style" panose="02050604050505020204" pitchFamily="18" charset="0"/>
              </a:rPr>
              <a:t> si spaventò.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Con un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salto</a:t>
            </a:r>
            <a:r>
              <a:rPr lang="it-IT" sz="2400" dirty="0">
                <a:latin typeface="Bookman Old Style" panose="02050604050505020204" pitchFamily="18" charset="0"/>
              </a:rPr>
              <a:t> scappò via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e Agostina vide solo la </a:t>
            </a:r>
            <a:r>
              <a:rPr lang="it-IT" sz="2400" b="1" dirty="0">
                <a:highlight>
                  <a:srgbClr val="FFFF00"/>
                </a:highlight>
                <a:latin typeface="Bookman Old Style" panose="02050604050505020204" pitchFamily="18" charset="0"/>
              </a:rPr>
              <a:t>scia</a:t>
            </a:r>
            <a:r>
              <a:rPr lang="it-IT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176D023-91E2-4850-BEEC-227D14FF1D0B}"/>
              </a:ext>
            </a:extLst>
          </p:cNvPr>
          <p:cNvSpPr/>
          <p:nvPr/>
        </p:nvSpPr>
        <p:spPr>
          <a:xfrm>
            <a:off x="1428750" y="2838450"/>
            <a:ext cx="535781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5D4A49B-7F4D-45F1-BFA9-01510EFED3D1}"/>
              </a:ext>
            </a:extLst>
          </p:cNvPr>
          <p:cNvSpPr/>
          <p:nvPr/>
        </p:nvSpPr>
        <p:spPr>
          <a:xfrm>
            <a:off x="2495947" y="2107406"/>
            <a:ext cx="440531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624F066-CF61-4F59-A609-F6465A577EB2}"/>
              </a:ext>
            </a:extLst>
          </p:cNvPr>
          <p:cNvSpPr/>
          <p:nvPr/>
        </p:nvSpPr>
        <p:spPr>
          <a:xfrm>
            <a:off x="3954660" y="5482825"/>
            <a:ext cx="414338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7D7CF0B-95AB-419D-AB36-45DCFA45981B}"/>
              </a:ext>
            </a:extLst>
          </p:cNvPr>
          <p:cNvSpPr/>
          <p:nvPr/>
        </p:nvSpPr>
        <p:spPr>
          <a:xfrm>
            <a:off x="3747491" y="2812256"/>
            <a:ext cx="414338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082759D-00FC-466A-8B4A-365D177CA0D2}"/>
              </a:ext>
            </a:extLst>
          </p:cNvPr>
          <p:cNvSpPr/>
          <p:nvPr/>
        </p:nvSpPr>
        <p:spPr>
          <a:xfrm>
            <a:off x="1876227" y="3486149"/>
            <a:ext cx="675878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752D6DD-74ED-4A05-BFF0-E561FCE6232F}"/>
              </a:ext>
            </a:extLst>
          </p:cNvPr>
          <p:cNvSpPr/>
          <p:nvPr/>
        </p:nvSpPr>
        <p:spPr>
          <a:xfrm>
            <a:off x="1793081" y="4133848"/>
            <a:ext cx="342900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F916E9B-1B26-46A3-BF50-5D50422893E6}"/>
              </a:ext>
            </a:extLst>
          </p:cNvPr>
          <p:cNvSpPr/>
          <p:nvPr/>
        </p:nvSpPr>
        <p:spPr>
          <a:xfrm>
            <a:off x="1868090" y="4904181"/>
            <a:ext cx="535781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6740A11-2216-407C-BC7D-CA790B3F536A}"/>
              </a:ext>
            </a:extLst>
          </p:cNvPr>
          <p:cNvSpPr/>
          <p:nvPr/>
        </p:nvSpPr>
        <p:spPr>
          <a:xfrm>
            <a:off x="928687" y="2107406"/>
            <a:ext cx="535781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confronto">
            <a:hlinkClick r:id="" action="ppaction://media"/>
            <a:extLst>
              <a:ext uri="{FF2B5EF4-FFF2-40B4-BE49-F238E27FC236}">
                <a16:creationId xmlns:a16="http://schemas.microsoft.com/office/drawing/2014/main" id="{4E99FE6D-BF9D-463E-949A-8E2DECED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4307" y="528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1D66F-3F30-4EBF-94A5-FBEEF83B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5388" cy="2139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Bookman Old Style" panose="02050604050505020204" pitchFamily="18" charset="0"/>
              </a:rPr>
              <a:t>Le parole che hai cerchiato sono </a:t>
            </a:r>
            <a:r>
              <a:rPr lang="it-IT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articoli</a:t>
            </a:r>
            <a:r>
              <a:rPr lang="it-IT" sz="2800" dirty="0">
                <a:latin typeface="Bookman Old Style" panose="02050604050505020204" pitchFamily="18" charset="0"/>
              </a:rPr>
              <a:t>. </a:t>
            </a:r>
            <a:br>
              <a:rPr lang="it-IT" sz="2800" dirty="0">
                <a:latin typeface="Bookman Old Style" panose="02050604050505020204" pitchFamily="18" charset="0"/>
              </a:rPr>
            </a:br>
            <a:r>
              <a:rPr lang="it-IT" sz="2800" dirty="0">
                <a:latin typeface="Bookman Old Style" panose="02050604050505020204" pitchFamily="18" charset="0"/>
              </a:rPr>
              <a:t>Gli articoli stanno sempre </a:t>
            </a:r>
            <a:r>
              <a:rPr lang="it-IT" sz="2800" u="sng" dirty="0">
                <a:latin typeface="Bookman Old Style" panose="02050604050505020204" pitchFamily="18" charset="0"/>
              </a:rPr>
              <a:t>davanti al nome</a:t>
            </a:r>
            <a:r>
              <a:rPr lang="it-IT" sz="2800" dirty="0">
                <a:latin typeface="Bookman Old Style" panose="02050604050505020204" pitchFamily="18" charset="0"/>
              </a:rPr>
              <a:t>.</a:t>
            </a:r>
            <a:br>
              <a:rPr lang="it-IT" sz="2800" dirty="0">
                <a:latin typeface="Bookman Old Style" panose="02050604050505020204" pitchFamily="18" charset="0"/>
              </a:rPr>
            </a:br>
            <a:r>
              <a:rPr lang="it-IT" sz="2800" dirty="0">
                <a:latin typeface="Bookman Old Style" panose="02050604050505020204" pitchFamily="18" charset="0"/>
              </a:rPr>
              <a:t>Essi possono essere: </a:t>
            </a:r>
          </a:p>
        </p:txBody>
      </p:sp>
      <p:pic>
        <p:nvPicPr>
          <p:cNvPr id="8" name="Segnaposto contenuto 7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000EAF68-B86A-45F2-972B-D9FF50D3A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9" y="2505075"/>
            <a:ext cx="5125064" cy="3684588"/>
          </a:xfrm>
        </p:spPr>
      </p:pic>
      <p:pic>
        <p:nvPicPr>
          <p:cNvPr id="10" name="Segnaposto contenuto 9" descr="Immagine che contiene cibo&#10;&#10;Descrizione generata automaticamente">
            <a:extLst>
              <a:ext uri="{FF2B5EF4-FFF2-40B4-BE49-F238E27FC236}">
                <a16:creationId xmlns:a16="http://schemas.microsoft.com/office/drawing/2014/main" id="{7E1583C5-49A5-47C2-9E90-5D25DA3E2B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03" y="2505075"/>
            <a:ext cx="5136382" cy="3684588"/>
          </a:xfrm>
        </p:spPr>
      </p:pic>
      <p:pic>
        <p:nvPicPr>
          <p:cNvPr id="13" name="scoperta">
            <a:hlinkClick r:id="" action="ppaction://media"/>
            <a:extLst>
              <a:ext uri="{FF2B5EF4-FFF2-40B4-BE49-F238E27FC236}">
                <a16:creationId xmlns:a16="http://schemas.microsoft.com/office/drawing/2014/main" id="{94A67CB9-C3F2-4C9E-92FB-736CA83B5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1644" y="825500"/>
            <a:ext cx="406400" cy="406400"/>
          </a:xfrm>
          <a:prstGeom prst="rect">
            <a:avLst/>
          </a:prstGeom>
        </p:spPr>
      </p:pic>
      <p:pic>
        <p:nvPicPr>
          <p:cNvPr id="15" name="articoli determinativi">
            <a:hlinkClick r:id="" action="ppaction://media"/>
            <a:extLst>
              <a:ext uri="{FF2B5EF4-FFF2-40B4-BE49-F238E27FC236}">
                <a16:creationId xmlns:a16="http://schemas.microsoft.com/office/drawing/2014/main" id="{2DB03F94-F752-499F-923E-D3B8758654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14118" y="2505075"/>
            <a:ext cx="406400" cy="406400"/>
          </a:xfrm>
          <a:prstGeom prst="rect">
            <a:avLst/>
          </a:prstGeom>
        </p:spPr>
      </p:pic>
      <p:pic>
        <p:nvPicPr>
          <p:cNvPr id="17" name="articoli indeterminativi">
            <a:hlinkClick r:id="" action="ppaction://media"/>
            <a:extLst>
              <a:ext uri="{FF2B5EF4-FFF2-40B4-BE49-F238E27FC236}">
                <a16:creationId xmlns:a16="http://schemas.microsoft.com/office/drawing/2014/main" id="{EF6F3190-51D0-4442-A0A5-E016E0F401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55388" y="270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D757C9-539B-4053-B82B-2385B809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Bookman Old Style" panose="02050604050505020204" pitchFamily="18" charset="0"/>
              </a:rPr>
              <a:t>Gli articoli determinativi sono:</a:t>
            </a:r>
            <a:br>
              <a:rPr lang="it-IT" sz="2800" dirty="0">
                <a:latin typeface="Bookman Old Style" panose="02050604050505020204" pitchFamily="18" charset="0"/>
              </a:rPr>
            </a:br>
            <a:r>
              <a:rPr lang="it-IT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il lo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la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i gli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le</a:t>
            </a:r>
            <a:r>
              <a:rPr lang="it-IT" sz="28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6" name="Segnaposto contenuto 5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F9ACE4B3-A8FC-429C-9ECC-D4FEB5C8B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05533"/>
            <a:ext cx="6172200" cy="443740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590F45-12E1-491A-BA51-7D1033A9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5183188" cy="4950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Gli articoli determinativi </a:t>
            </a:r>
            <a:r>
              <a:rPr lang="it-IT" sz="2400" u="sng" dirty="0">
                <a:latin typeface="Bookman Old Style" panose="02050604050505020204" pitchFamily="18" charset="0"/>
              </a:rPr>
              <a:t>indicano persone, animali o cose </a:t>
            </a:r>
            <a:r>
              <a:rPr lang="it-IT" sz="2400" b="1" u="sng" dirty="0">
                <a:latin typeface="Bookman Old Style" panose="02050604050505020204" pitchFamily="18" charset="0"/>
              </a:rPr>
              <a:t>ben precise.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Per esempio, se io ti dicessi: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«Oggi ho incontrato la mamma»,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tu capiresti che ho incontrato la tua mamma.</a:t>
            </a:r>
          </a:p>
          <a:p>
            <a:pPr>
              <a:lnSpc>
                <a:spcPct val="150000"/>
              </a:lnSpc>
            </a:pPr>
            <a:r>
              <a:rPr lang="it-IT" sz="2400" b="1" u="sng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9DF9C3C-B64B-465C-A893-BBDF97910051}"/>
              </a:ext>
            </a:extLst>
          </p:cNvPr>
          <p:cNvSpPr/>
          <p:nvPr/>
        </p:nvSpPr>
        <p:spPr>
          <a:xfrm>
            <a:off x="2986088" y="4593431"/>
            <a:ext cx="414337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l lo la i gli le">
            <a:hlinkClick r:id="" action="ppaction://media"/>
            <a:extLst>
              <a:ext uri="{FF2B5EF4-FFF2-40B4-BE49-F238E27FC236}">
                <a16:creationId xmlns:a16="http://schemas.microsoft.com/office/drawing/2014/main" id="{F34F0964-7784-4BB2-8B98-B02D474BC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35425" y="647700"/>
            <a:ext cx="406400" cy="406400"/>
          </a:xfrm>
          <a:prstGeom prst="rect">
            <a:avLst/>
          </a:prstGeom>
        </p:spPr>
      </p:pic>
      <p:pic>
        <p:nvPicPr>
          <p:cNvPr id="13" name="regola art. det.">
            <a:hlinkClick r:id="" action="ppaction://media"/>
            <a:extLst>
              <a:ext uri="{FF2B5EF4-FFF2-40B4-BE49-F238E27FC236}">
                <a16:creationId xmlns:a16="http://schemas.microsoft.com/office/drawing/2014/main" id="{2057F9FE-EEAB-42C1-A4E9-39E9977849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8625" y="2152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6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C750B8-3AB4-4F8C-90F0-B97C4AA8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Ricorda</a:t>
            </a:r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2793BB-49E4-4886-826B-D18FD718B5E6}"/>
              </a:ext>
            </a:extLst>
          </p:cNvPr>
          <p:cNvSpPr txBox="1"/>
          <p:nvPr/>
        </p:nvSpPr>
        <p:spPr>
          <a:xfrm>
            <a:off x="0" y="3168183"/>
            <a:ext cx="11761695" cy="224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I nomi femminili e maschili che iniziano per vocale come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it-IT" sz="2400" b="1" dirty="0">
                <a:latin typeface="Bookman Old Style" panose="02050604050505020204" pitchFamily="18" charset="0"/>
              </a:rPr>
              <a:t>pe 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it-IT" sz="2400" b="1" dirty="0">
                <a:latin typeface="Bookman Old Style" panose="02050604050505020204" pitchFamily="18" charset="0"/>
              </a:rPr>
              <a:t>ereo</a:t>
            </a: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C20E8D5-C630-4E6D-850F-7A71CE6E0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87" y="3652299"/>
            <a:ext cx="961124" cy="720000"/>
          </a:xfrm>
          <a:prstGeom prst="rect">
            <a:avLst/>
          </a:prstGeo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F096761-EF69-4FA0-9989-662D8BB99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25" y="4289515"/>
            <a:ext cx="919149" cy="72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E30EFC-D02C-40A3-B2DD-F1686603AE56}"/>
              </a:ext>
            </a:extLst>
          </p:cNvPr>
          <p:cNvSpPr txBox="1"/>
          <p:nvPr/>
        </p:nvSpPr>
        <p:spPr>
          <a:xfrm>
            <a:off x="0" y="5020973"/>
            <a:ext cx="9079706" cy="16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vogliono l’articolo determinativo «</a:t>
            </a:r>
            <a:r>
              <a:rPr lang="it-IT" sz="2400" b="1" dirty="0">
                <a:latin typeface="Bookman Old Style" panose="02050604050505020204" pitchFamily="18" charset="0"/>
              </a:rPr>
              <a:t>l’</a:t>
            </a:r>
            <a:r>
              <a:rPr lang="it-IT" sz="2400" dirty="0">
                <a:latin typeface="Bookman Old Style" panose="02050604050505020204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L’</a:t>
            </a: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it-IT" sz="2400" b="1" dirty="0">
                <a:latin typeface="Bookman Old Style" panose="02050604050505020204" pitchFamily="18" charset="0"/>
              </a:rPr>
              <a:t>pe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L’</a:t>
            </a: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it-IT" sz="2400" b="1" dirty="0">
                <a:latin typeface="Bookman Old Style" panose="02050604050505020204" pitchFamily="18" charset="0"/>
              </a:rPr>
              <a:t>ereo</a:t>
            </a:r>
            <a:endParaRPr lang="it-IT" sz="2400" dirty="0"/>
          </a:p>
        </p:txBody>
      </p:sp>
      <p:pic>
        <p:nvPicPr>
          <p:cNvPr id="14" name="RICORDA 1 ">
            <a:hlinkClick r:id="" action="ppaction://media"/>
            <a:extLst>
              <a:ext uri="{FF2B5EF4-FFF2-40B4-BE49-F238E27FC236}">
                <a16:creationId xmlns:a16="http://schemas.microsoft.com/office/drawing/2014/main" id="{5709EE8E-5B79-4791-A7B2-975BDD56A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4775" y="11753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D757C9-539B-4053-B82B-2385B809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Bookman Old Style" panose="02050604050505020204" pitchFamily="18" charset="0"/>
              </a:rPr>
              <a:t>Gli articoli indeterminativi sono:</a:t>
            </a:r>
            <a:br>
              <a:rPr lang="it-IT" sz="2800" dirty="0">
                <a:latin typeface="Bookman Old Style" panose="02050604050505020204" pitchFamily="18" charset="0"/>
              </a:rPr>
            </a:br>
            <a:r>
              <a:rPr lang="it-IT" sz="2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un uno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una</a:t>
            </a:r>
            <a:r>
              <a:rPr lang="it-IT" sz="28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9ACE4B3-A8FC-429C-9ECC-D4FEB5C8B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357" y="1215184"/>
            <a:ext cx="6172200" cy="442763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590F45-12E1-491A-BA51-7D1033A9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6911789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Gli articoli indeterminativi </a:t>
            </a:r>
            <a:r>
              <a:rPr lang="it-IT" sz="2400" u="sng" dirty="0">
                <a:latin typeface="Bookman Old Style" panose="02050604050505020204" pitchFamily="18" charset="0"/>
              </a:rPr>
              <a:t>indicano persone, animali o cose </a:t>
            </a:r>
            <a:r>
              <a:rPr lang="it-IT" sz="2400" b="1" u="sng" dirty="0">
                <a:latin typeface="Bookman Old Style" panose="02050604050505020204" pitchFamily="18" charset="0"/>
              </a:rPr>
              <a:t>in maniera non precisa.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Per esempio, se io ti dicessi: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«Oggi ho incontrato una mamma»,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tu non sapresti a quale mamma mi riferisco. Potrebbe essere la tua mamma o quella di uno dei tuoi compagni. </a:t>
            </a:r>
          </a:p>
          <a:p>
            <a:pPr>
              <a:lnSpc>
                <a:spcPct val="150000"/>
              </a:lnSpc>
            </a:pPr>
            <a:r>
              <a:rPr lang="it-IT" sz="2400" b="1" u="sng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9DF9C3C-B64B-465C-A893-BBDF97910051}"/>
              </a:ext>
            </a:extLst>
          </p:cNvPr>
          <p:cNvSpPr/>
          <p:nvPr/>
        </p:nvSpPr>
        <p:spPr>
          <a:xfrm>
            <a:off x="3047998" y="4055128"/>
            <a:ext cx="663389" cy="57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UN UNO UNA ">
            <a:hlinkClick r:id="" action="ppaction://media"/>
            <a:extLst>
              <a:ext uri="{FF2B5EF4-FFF2-40B4-BE49-F238E27FC236}">
                <a16:creationId xmlns:a16="http://schemas.microsoft.com/office/drawing/2014/main" id="{0D27E122-CF8E-4940-B588-CE6DCE8FE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9692" y="1551734"/>
            <a:ext cx="406400" cy="406400"/>
          </a:xfrm>
          <a:prstGeom prst="rect">
            <a:avLst/>
          </a:prstGeom>
        </p:spPr>
      </p:pic>
      <p:pic>
        <p:nvPicPr>
          <p:cNvPr id="8" name="regola art. ind.">
            <a:hlinkClick r:id="" action="ppaction://media"/>
            <a:extLst>
              <a:ext uri="{FF2B5EF4-FFF2-40B4-BE49-F238E27FC236}">
                <a16:creationId xmlns:a16="http://schemas.microsoft.com/office/drawing/2014/main" id="{F973D41F-782D-423C-BE20-6249FAC900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9988" y="26042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C750B8-3AB4-4F8C-90F0-B97C4AA8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Ricorda</a:t>
            </a:r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2793BB-49E4-4886-826B-D18FD718B5E6}"/>
              </a:ext>
            </a:extLst>
          </p:cNvPr>
          <p:cNvSpPr txBox="1"/>
          <p:nvPr/>
        </p:nvSpPr>
        <p:spPr>
          <a:xfrm>
            <a:off x="0" y="3168183"/>
            <a:ext cx="11761695" cy="224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I nomi femminili che iniziano per vocale come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it-IT" sz="2400" b="1" dirty="0">
                <a:latin typeface="Bookman Old Style" panose="02050604050505020204" pitchFamily="18" charset="0"/>
              </a:rPr>
              <a:t>pe 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o</a:t>
            </a:r>
            <a:r>
              <a:rPr lang="it-IT" sz="2400" b="1" dirty="0">
                <a:latin typeface="Bookman Old Style" panose="02050604050505020204" pitchFamily="18" charset="0"/>
              </a:rPr>
              <a:t>ca</a:t>
            </a: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C20E8D5-C630-4E6D-850F-7A71CE6E0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695144"/>
            <a:ext cx="961124" cy="72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E30EFC-D02C-40A3-B2DD-F1686603AE56}"/>
              </a:ext>
            </a:extLst>
          </p:cNvPr>
          <p:cNvSpPr txBox="1"/>
          <p:nvPr/>
        </p:nvSpPr>
        <p:spPr>
          <a:xfrm>
            <a:off x="0" y="5020973"/>
            <a:ext cx="9079706" cy="16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Bookman Old Style" panose="02050604050505020204" pitchFamily="18" charset="0"/>
              </a:rPr>
              <a:t>vogliono l’articolo indeterminativo «</a:t>
            </a:r>
            <a:r>
              <a:rPr lang="it-IT" sz="24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un’</a:t>
            </a:r>
            <a:r>
              <a:rPr lang="it-IT" sz="2400" dirty="0">
                <a:latin typeface="Bookman Old Style" panose="02050604050505020204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Un’</a:t>
            </a: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it-IT" sz="2400" b="1" dirty="0">
                <a:latin typeface="Bookman Old Style" panose="02050604050505020204" pitchFamily="18" charset="0"/>
              </a:rPr>
              <a:t>pe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99FF"/>
                </a:solidFill>
                <a:latin typeface="Bookman Old Style" panose="02050604050505020204" pitchFamily="18" charset="0"/>
              </a:rPr>
              <a:t>Un’</a:t>
            </a:r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o</a:t>
            </a:r>
            <a:r>
              <a:rPr lang="it-IT" sz="2400" b="1" dirty="0">
                <a:latin typeface="Bookman Old Style" panose="02050604050505020204" pitchFamily="18" charset="0"/>
              </a:rPr>
              <a:t>ca</a:t>
            </a:r>
            <a:endParaRPr lang="it-IT" sz="2400" dirty="0"/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E595F58-F08E-4FF0-9CC8-CE5D2CC92D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6"/>
          <a:stretch/>
        </p:blipFill>
        <p:spPr>
          <a:xfrm>
            <a:off x="1841324" y="3987258"/>
            <a:ext cx="720000" cy="855772"/>
          </a:xfrm>
          <a:prstGeom prst="rect">
            <a:avLst/>
          </a:prstGeom>
        </p:spPr>
      </p:pic>
      <p:pic>
        <p:nvPicPr>
          <p:cNvPr id="7" name="ricorda 2 ">
            <a:hlinkClick r:id="" action="ppaction://media"/>
            <a:extLst>
              <a:ext uri="{FF2B5EF4-FFF2-40B4-BE49-F238E27FC236}">
                <a16:creationId xmlns:a16="http://schemas.microsoft.com/office/drawing/2014/main" id="{A827F78B-80D1-401D-97D2-2EE348CE0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8073" y="11753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B1F5C-1479-40D7-B735-C0B41C08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Ora </a:t>
            </a:r>
            <a:r>
              <a:rPr lang="en-US" b="1" dirty="0" err="1">
                <a:latin typeface="Bookman Old Style" panose="02050604050505020204" pitchFamily="18" charset="0"/>
              </a:rPr>
              <a:t>esercitati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tu</a:t>
            </a: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egnaposto contenuto 5" descr="Immagine che contiene mongolfiera, lampada, cibo, sipario&#10;&#10;Descrizione generata automaticamente">
            <a:extLst>
              <a:ext uri="{FF2B5EF4-FFF2-40B4-BE49-F238E27FC236}">
                <a16:creationId xmlns:a16="http://schemas.microsoft.com/office/drawing/2014/main" id="{FF3E1EB4-7AF0-4C63-A91C-AB74DBAC2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870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348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274</Words>
  <Application>Microsoft Office PowerPoint</Application>
  <PresentationFormat>Widescreen</PresentationFormat>
  <Paragraphs>43</Paragraphs>
  <Slides>9</Slides>
  <Notes>0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Tema di Office</vt:lpstr>
      <vt:lpstr>GLI  ARTICOLI</vt:lpstr>
      <vt:lpstr>Leggi e cerchia le parole che si trovano subito prima dei nomi evidenziati.</vt:lpstr>
      <vt:lpstr>Confronta il tuo lavoro con questo. </vt:lpstr>
      <vt:lpstr>Le parole che hai cerchiato sono articoli.  Gli articoli stanno sempre davanti al nome. Essi possono essere: </vt:lpstr>
      <vt:lpstr>Gli articoli determinativi sono: il lo la i gli le.</vt:lpstr>
      <vt:lpstr>Ricorda</vt:lpstr>
      <vt:lpstr>Gli articoli indeterminativi sono: un uno una.</vt:lpstr>
      <vt:lpstr>Ricorda</vt:lpstr>
      <vt:lpstr>Ora esercitati tu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 ARTICOLI</dc:title>
  <dc:creator>Guido Coppola</dc:creator>
  <cp:lastModifiedBy>Guido Coppola</cp:lastModifiedBy>
  <cp:revision>7</cp:revision>
  <dcterms:created xsi:type="dcterms:W3CDTF">2020-03-30T14:01:23Z</dcterms:created>
  <dcterms:modified xsi:type="dcterms:W3CDTF">2020-03-30T14:50:52Z</dcterms:modified>
</cp:coreProperties>
</file>